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4" r:id="rId3"/>
    <p:sldId id="265" r:id="rId4"/>
    <p:sldId id="266" r:id="rId5"/>
    <p:sldId id="263" r:id="rId6"/>
    <p:sldId id="267" r:id="rId7"/>
    <p:sldId id="268" r:id="rId8"/>
    <p:sldId id="269" r:id="rId9"/>
    <p:sldId id="259" r:id="rId10"/>
    <p:sldId id="260"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795" autoAdjust="0"/>
  </p:normalViewPr>
  <p:slideViewPr>
    <p:cSldViewPr snapToGrid="0">
      <p:cViewPr varScale="1">
        <p:scale>
          <a:sx n="76" d="100"/>
          <a:sy n="76" d="100"/>
        </p:scale>
        <p:origin x="6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859B3-F89F-458C-A233-941689485CCA}" type="datetimeFigureOut">
              <a:rPr lang="da-DK" smtClean="0"/>
              <a:t>18-10-2016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A95BD-24BE-4EF0-8689-9E7B853A960C}" type="slidenum">
              <a:rPr lang="da-DK" smtClean="0"/>
              <a:t>‹nr.›</a:t>
            </a:fld>
            <a:endParaRPr lang="da-DK"/>
          </a:p>
        </p:txBody>
      </p:sp>
    </p:spTree>
    <p:extLst>
      <p:ext uri="{BB962C8B-B14F-4D97-AF65-F5344CB8AC3E}">
        <p14:creationId xmlns:p14="http://schemas.microsoft.com/office/powerpoint/2010/main" val="361311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Min påstand: Vi er vidne til en række teknologiske kvantespring.</a:t>
            </a:r>
          </a:p>
          <a:p>
            <a:r>
              <a:rPr lang="da-DK" dirty="0" smtClean="0"/>
              <a:t>Med tilpas mange ressourcer og politisk vilje til at udjævne lovgivningsmæssige</a:t>
            </a:r>
            <a:r>
              <a:rPr lang="da-DK" baseline="0" dirty="0" smtClean="0"/>
              <a:t> barrierer, så kan alt lade sig gøre..</a:t>
            </a:r>
          </a:p>
          <a:p>
            <a:endParaRPr lang="da-DK" baseline="0" dirty="0" smtClean="0"/>
          </a:p>
          <a:p>
            <a:r>
              <a:rPr lang="da-DK" baseline="0" dirty="0" smtClean="0"/>
              <a:t>Varmeapparater, der lærer dig at kende og selv tilpasser temperaturen til din hverdag og din døgnrytme - tjek</a:t>
            </a:r>
          </a:p>
          <a:p>
            <a:r>
              <a:rPr lang="da-DK" baseline="0" dirty="0" smtClean="0"/>
              <a:t>Selvkørende biler – ja.</a:t>
            </a:r>
          </a:p>
          <a:p>
            <a:r>
              <a:rPr lang="da-DK" baseline="0" dirty="0" smtClean="0"/>
              <a:t>Intelligente systemer, der selv kan analysere komplekse mønstre og finde løsninger - ja</a:t>
            </a:r>
          </a:p>
          <a:p>
            <a:endParaRPr lang="da-DK" dirty="0" smtClean="0"/>
          </a:p>
          <a:p>
            <a:r>
              <a:rPr lang="da-DK" dirty="0" smtClean="0"/>
              <a:t>Og her taler vi slet ikke om </a:t>
            </a:r>
            <a:r>
              <a:rPr lang="da-DK" dirty="0" err="1" smtClean="0"/>
              <a:t>nanotek</a:t>
            </a:r>
            <a:r>
              <a:rPr lang="da-DK" dirty="0" smtClean="0"/>
              <a:t>, biotek,</a:t>
            </a:r>
            <a:r>
              <a:rPr lang="da-DK" baseline="0" dirty="0" smtClean="0"/>
              <a:t> </a:t>
            </a:r>
            <a:r>
              <a:rPr lang="da-DK" baseline="0" dirty="0" err="1" smtClean="0"/>
              <a:t>fintek</a:t>
            </a:r>
            <a:r>
              <a:rPr lang="da-DK" baseline="0" dirty="0" smtClean="0"/>
              <a:t>, genmodifikation </a:t>
            </a:r>
            <a:r>
              <a:rPr lang="da-DK" baseline="0" dirty="0" err="1" smtClean="0"/>
              <a:t>etc</a:t>
            </a:r>
            <a:r>
              <a:rPr lang="da-DK" baseline="0" dirty="0" smtClean="0"/>
              <a:t> </a:t>
            </a:r>
            <a:r>
              <a:rPr lang="da-DK" baseline="0" dirty="0" err="1" smtClean="0"/>
              <a:t>etc</a:t>
            </a:r>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2</a:t>
            </a:fld>
            <a:endParaRPr lang="da-DK"/>
          </a:p>
        </p:txBody>
      </p:sp>
    </p:spTree>
    <p:extLst>
      <p:ext uri="{BB962C8B-B14F-4D97-AF65-F5344CB8AC3E}">
        <p14:creationId xmlns:p14="http://schemas.microsoft.com/office/powerpoint/2010/main" val="75183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Elon </a:t>
            </a:r>
            <a:r>
              <a:rPr lang="da-DK" dirty="0" err="1" smtClean="0"/>
              <a:t>Musk</a:t>
            </a:r>
            <a:r>
              <a:rPr lang="da-DK" baseline="0" dirty="0" smtClean="0"/>
              <a:t> – mest kendt fra </a:t>
            </a:r>
            <a:r>
              <a:rPr lang="da-DK" baseline="0" dirty="0" err="1" smtClean="0"/>
              <a:t>Tesla</a:t>
            </a:r>
            <a:r>
              <a:rPr lang="da-DK" baseline="0" dirty="0" smtClean="0"/>
              <a:t> – er billedet </a:t>
            </a:r>
            <a:r>
              <a:rPr lang="da-DK" baseline="0" dirty="0" smtClean="0"/>
              <a:t>på hvor langt man i disse år kan rykke teknologien med tilpas vilje og ressourcer.</a:t>
            </a:r>
            <a:endParaRPr lang="da-DK" baseline="0" dirty="0" smtClean="0"/>
          </a:p>
          <a:p>
            <a:endParaRPr lang="da-DK" baseline="0" dirty="0" smtClean="0"/>
          </a:p>
          <a:p>
            <a:r>
              <a:rPr lang="da-DK" baseline="0" dirty="0" smtClean="0"/>
              <a:t>Han er også eksemplet på, at vi er ude over </a:t>
            </a:r>
            <a:r>
              <a:rPr lang="da-DK" baseline="0" dirty="0" err="1" smtClean="0"/>
              <a:t>inkrementel</a:t>
            </a:r>
            <a:r>
              <a:rPr lang="da-DK" baseline="0" dirty="0" smtClean="0"/>
              <a:t> udvikling. Vejdirektoratet spår (stadig), at vi har selvkørende biler i 2075. Elon </a:t>
            </a:r>
            <a:r>
              <a:rPr lang="da-DK" baseline="0" dirty="0" err="1" smtClean="0"/>
              <a:t>Musks</a:t>
            </a:r>
            <a:r>
              <a:rPr lang="da-DK" baseline="0" dirty="0" smtClean="0"/>
              <a:t> </a:t>
            </a:r>
            <a:r>
              <a:rPr lang="da-DK" baseline="0" dirty="0" err="1" smtClean="0"/>
              <a:t>Tesla</a:t>
            </a:r>
            <a:r>
              <a:rPr lang="da-DK" baseline="0" dirty="0" smtClean="0"/>
              <a:t> – der er selvkørende på niveau 4 ud af 5 – var mest solgte bil i DK i december sidste år</a:t>
            </a:r>
          </a:p>
          <a:p>
            <a:endParaRPr lang="da-DK" baseline="0" dirty="0" smtClean="0"/>
          </a:p>
          <a:p>
            <a:r>
              <a:rPr lang="da-DK" baseline="0" dirty="0" smtClean="0"/>
              <a:t>Har via </a:t>
            </a:r>
            <a:r>
              <a:rPr lang="da-DK" baseline="0" dirty="0" err="1" smtClean="0"/>
              <a:t>Tesla</a:t>
            </a:r>
            <a:r>
              <a:rPr lang="da-DK" baseline="0" dirty="0" smtClean="0"/>
              <a:t> rykket batteriteknologien så meget, at vi nu begynder at se husstandsbatterier, der lades af solceller om dagen, og bruger af strømmen om natten</a:t>
            </a:r>
          </a:p>
          <a:p>
            <a:endParaRPr lang="da-DK" baseline="0" dirty="0" smtClean="0"/>
          </a:p>
          <a:p>
            <a:r>
              <a:rPr lang="da-DK" baseline="0" dirty="0" smtClean="0"/>
              <a:t>Nu vil </a:t>
            </a:r>
            <a:r>
              <a:rPr lang="da-DK" baseline="0" dirty="0" err="1" smtClean="0"/>
              <a:t>geg</a:t>
            </a:r>
            <a:r>
              <a:rPr lang="da-DK" baseline="0" dirty="0" smtClean="0"/>
              <a:t> måske gerne lige se kolonien på </a:t>
            </a:r>
            <a:r>
              <a:rPr lang="da-DK" baseline="0" dirty="0" err="1" smtClean="0"/>
              <a:t>mars</a:t>
            </a:r>
            <a:r>
              <a:rPr lang="da-DK" baseline="0" dirty="0" smtClean="0"/>
              <a:t> først, men planen er at sende de første materialer til kolonien op om 1½ </a:t>
            </a:r>
            <a:r>
              <a:rPr lang="da-DK" baseline="0" dirty="0" smtClean="0"/>
              <a:t>år</a:t>
            </a:r>
          </a:p>
          <a:p>
            <a:endParaRPr lang="da-DK" baseline="0" dirty="0" smtClean="0"/>
          </a:p>
          <a:p>
            <a:r>
              <a:rPr lang="da-DK" baseline="0" dirty="0" smtClean="0"/>
              <a:t>Elon </a:t>
            </a:r>
            <a:r>
              <a:rPr lang="da-DK" baseline="0" dirty="0" err="1" smtClean="0"/>
              <a:t>Musk</a:t>
            </a:r>
            <a:r>
              <a:rPr lang="da-DK" baseline="0" dirty="0" smtClean="0"/>
              <a:t> – Ironman film..</a:t>
            </a:r>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3</a:t>
            </a:fld>
            <a:endParaRPr lang="da-DK"/>
          </a:p>
        </p:txBody>
      </p:sp>
    </p:spTree>
    <p:extLst>
      <p:ext uri="{BB962C8B-B14F-4D97-AF65-F5344CB8AC3E}">
        <p14:creationId xmlns:p14="http://schemas.microsoft.com/office/powerpoint/2010/main" val="286239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Så det er baggrunden.</a:t>
            </a:r>
          </a:p>
          <a:p>
            <a:endParaRPr lang="da-DK" dirty="0" smtClean="0"/>
          </a:p>
          <a:p>
            <a:r>
              <a:rPr lang="da-DK" dirty="0" smtClean="0"/>
              <a:t>Teknologien udvikler sig enten</a:t>
            </a:r>
            <a:r>
              <a:rPr lang="da-DK" baseline="0" dirty="0" smtClean="0"/>
              <a:t> eksponentielt eller med hyppige og store spring.</a:t>
            </a:r>
          </a:p>
          <a:p>
            <a:endParaRPr lang="da-DK" baseline="0" dirty="0" smtClean="0"/>
          </a:p>
          <a:p>
            <a:r>
              <a:rPr lang="da-DK" baseline="0" dirty="0" smtClean="0"/>
              <a:t>Det har betydning for, hvad der kan lade sig gøre, og det har betydning for hvad folk forventer. </a:t>
            </a:r>
          </a:p>
          <a:p>
            <a:endParaRPr lang="da-DK" baseline="0" dirty="0" smtClean="0"/>
          </a:p>
          <a:p>
            <a:r>
              <a:rPr lang="da-DK" baseline="0" dirty="0" smtClean="0"/>
              <a:t>Det har eller vil få betydning på alle fronter – fra måden vi </a:t>
            </a:r>
          </a:p>
          <a:p>
            <a:pPr marL="171450" indent="-171450">
              <a:buFontTx/>
              <a:buChar char="-"/>
            </a:pPr>
            <a:r>
              <a:rPr lang="da-DK" baseline="0" dirty="0" smtClean="0"/>
              <a:t>tager del i den politiske offentlig og den politiske debat på</a:t>
            </a:r>
          </a:p>
          <a:p>
            <a:pPr marL="171450" indent="-171450">
              <a:buFontTx/>
              <a:buChar char="-"/>
            </a:pPr>
            <a:r>
              <a:rPr lang="da-DK" baseline="0" dirty="0" smtClean="0"/>
              <a:t>Får vores nyheder på, og får præsenteret varer vi endnu ikke vidste vi ønskede at købe.</a:t>
            </a:r>
          </a:p>
          <a:p>
            <a:pPr marL="171450" indent="-171450">
              <a:buFontTx/>
              <a:buChar char="-"/>
            </a:pPr>
            <a:r>
              <a:rPr lang="da-DK" baseline="0" dirty="0" smtClean="0"/>
              <a:t>Bliver rekrutteret til nye jobs eller kreditvurderet på, eller får vurderet om vi kan få en </a:t>
            </a:r>
            <a:r>
              <a:rPr lang="da-DK" baseline="0" dirty="0" smtClean="0"/>
              <a:t>sundhedsforsikring</a:t>
            </a:r>
          </a:p>
          <a:p>
            <a:pPr marL="171450" indent="-171450">
              <a:buFontTx/>
              <a:buChar char="-"/>
            </a:pPr>
            <a:r>
              <a:rPr lang="da-DK" baseline="0" dirty="0" smtClean="0"/>
              <a:t>Den måde vores energi bliver produceret og distribueret</a:t>
            </a:r>
          </a:p>
          <a:p>
            <a:pPr marL="171450" indent="-171450">
              <a:buFontTx/>
              <a:buChar char="-"/>
            </a:pPr>
            <a:r>
              <a:rPr lang="da-DK" baseline="0" dirty="0" smtClean="0"/>
              <a:t>Den måde trafikken flyder på, og du kan komme fra a til b</a:t>
            </a:r>
            <a:endParaRPr lang="da-DK" baseline="0" dirty="0" smtClean="0"/>
          </a:p>
          <a:p>
            <a:pPr marL="0" indent="0">
              <a:buFontTx/>
              <a:buNone/>
            </a:pPr>
            <a:endParaRPr lang="da-DK" baseline="0" dirty="0" smtClean="0"/>
          </a:p>
          <a:p>
            <a:pPr marL="0" indent="0">
              <a:buFontTx/>
              <a:buNone/>
            </a:pPr>
            <a:r>
              <a:rPr lang="da-DK" baseline="0" dirty="0" smtClean="0"/>
              <a:t>Som by og som kommune stiller det os overfor enorme muligheder, men også uoverskuelige muligheder. Fremtiden er på en gang lys og lovende, og på samme tid mørk og truende, for hvordan vælger vi vores fremtid, hvilke teknologier satser vi på – og hvordan sikrer vi, at netop vores by kommer godt igennem </a:t>
            </a:r>
            <a:r>
              <a:rPr lang="da-DK" baseline="0" dirty="0" err="1" smtClean="0"/>
              <a:t>udvælgelsesproceseen</a:t>
            </a:r>
            <a:r>
              <a:rPr lang="da-DK" baseline="0" dirty="0" smtClean="0"/>
              <a:t>.</a:t>
            </a:r>
          </a:p>
          <a:p>
            <a:pPr marL="0" indent="0">
              <a:buFontTx/>
              <a:buNone/>
            </a:pPr>
            <a:endParaRPr lang="da-DK" baseline="0" dirty="0" smtClean="0"/>
          </a:p>
          <a:p>
            <a:pPr marL="0" indent="0">
              <a:buFontTx/>
              <a:buNone/>
            </a:pPr>
            <a:r>
              <a:rPr lang="da-DK" baseline="0" dirty="0" smtClean="0"/>
              <a:t>Det er det, smart </a:t>
            </a:r>
            <a:r>
              <a:rPr lang="da-DK" baseline="0" dirty="0" err="1" smtClean="0"/>
              <a:t>cities</a:t>
            </a:r>
            <a:r>
              <a:rPr lang="da-DK" baseline="0" dirty="0" smtClean="0"/>
              <a:t> handler om</a:t>
            </a:r>
            <a:endParaRPr lang="da-DK" baseline="0" dirty="0" smtClean="0"/>
          </a:p>
          <a:p>
            <a:pPr marL="0" indent="0">
              <a:buFontTx/>
              <a:buNone/>
            </a:pPr>
            <a:endParaRPr lang="da-DK" dirty="0" smtClean="0"/>
          </a:p>
          <a:p>
            <a:pPr marL="0" indent="0">
              <a:buFontTx/>
              <a:buNone/>
            </a:pPr>
            <a:r>
              <a:rPr lang="da-DK" dirty="0" smtClean="0"/>
              <a:t>Det vil skabe den største forandring i den måde, byer</a:t>
            </a:r>
            <a:r>
              <a:rPr lang="da-DK" baseline="0" dirty="0" smtClean="0"/>
              <a:t> ser ud og fungerer siden massebilismen blev udbredt</a:t>
            </a:r>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4</a:t>
            </a:fld>
            <a:endParaRPr lang="da-DK"/>
          </a:p>
        </p:txBody>
      </p:sp>
    </p:spTree>
    <p:extLst>
      <p:ext uri="{BB962C8B-B14F-4D97-AF65-F5344CB8AC3E}">
        <p14:creationId xmlns:p14="http://schemas.microsoft.com/office/powerpoint/2010/main" val="371726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Geografiske</a:t>
            </a:r>
            <a:r>
              <a:rPr lang="da-DK" baseline="0" dirty="0" smtClean="0"/>
              <a:t> forskelle:</a:t>
            </a:r>
          </a:p>
          <a:p>
            <a:pPr marL="171450" indent="-171450">
              <a:buFontTx/>
              <a:buChar char="-"/>
            </a:pPr>
            <a:r>
              <a:rPr lang="da-DK" baseline="0" dirty="0" smtClean="0"/>
              <a:t>I Golfstater og i Sydøstasien er en smart city noget, der indebærer en central styring</a:t>
            </a:r>
          </a:p>
          <a:p>
            <a:pPr marL="171450" indent="-171450">
              <a:buFontTx/>
              <a:buChar char="-"/>
            </a:pPr>
            <a:r>
              <a:rPr lang="da-DK" baseline="0" dirty="0" smtClean="0"/>
              <a:t>I Nordeuropa er det noget meget mere decentralt, hvor byens funktioner måske sømløst taler sammen men ikke indgår i én styringsmodel</a:t>
            </a:r>
          </a:p>
          <a:p>
            <a:pPr marL="171450" indent="-171450">
              <a:buFontTx/>
              <a:buChar char="-"/>
            </a:pPr>
            <a:endParaRPr lang="da-DK" baseline="0" dirty="0" smtClean="0"/>
          </a:p>
          <a:p>
            <a:pPr marL="171450" indent="-171450">
              <a:buFontTx/>
              <a:buChar char="-"/>
            </a:pPr>
            <a:r>
              <a:rPr lang="da-DK" baseline="0" dirty="0" smtClean="0"/>
              <a:t>Fælles er, at det er en by, hvor det digitale lag er det vigtigste lag – </a:t>
            </a:r>
            <a:r>
              <a:rPr lang="da-DK" baseline="0" dirty="0" err="1" smtClean="0"/>
              <a:t>IoT</a:t>
            </a:r>
            <a:r>
              <a:rPr lang="da-DK" baseline="0" dirty="0" smtClean="0"/>
              <a:t>. Uden det digitale går tingene i stå</a:t>
            </a:r>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5</a:t>
            </a:fld>
            <a:endParaRPr lang="da-DK"/>
          </a:p>
        </p:txBody>
      </p:sp>
    </p:spTree>
    <p:extLst>
      <p:ext uri="{BB962C8B-B14F-4D97-AF65-F5344CB8AC3E}">
        <p14:creationId xmlns:p14="http://schemas.microsoft.com/office/powerpoint/2010/main" val="271479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Ingen grund til at lave egen forståelse – hvis</a:t>
            </a:r>
            <a:r>
              <a:rPr lang="da-DK" baseline="0" dirty="0" smtClean="0"/>
              <a:t> man kan nøjes med at bruge definitioner udviklet af dem, der uddeler penge på baggrund af deres egen definition</a:t>
            </a:r>
          </a:p>
          <a:p>
            <a:endParaRPr lang="da-DK" baseline="0" dirty="0" smtClean="0"/>
          </a:p>
          <a:p>
            <a:r>
              <a:rPr lang="da-DK" baseline="0" dirty="0" smtClean="0"/>
              <a:t>EU arbejder med 6 domæner, hvor de ser nye løsninger og teknologier, digitalt orienterede – til sammen er det smart city.</a:t>
            </a:r>
          </a:p>
          <a:p>
            <a:endParaRPr lang="da-DK" baseline="0" dirty="0" smtClean="0"/>
          </a:p>
          <a:p>
            <a:r>
              <a:rPr lang="da-DK" baseline="0" dirty="0" smtClean="0"/>
              <a:t>Som det også fremgår af definitionen, så er smart city sådan lidt alting og ingenting på en gang.</a:t>
            </a:r>
          </a:p>
          <a:p>
            <a:r>
              <a:rPr lang="da-DK" baseline="0" dirty="0" smtClean="0"/>
              <a:t>Dem der vil kritisere S.C. som et modefænomen og som et oppustet </a:t>
            </a:r>
            <a:r>
              <a:rPr lang="da-DK" baseline="0" dirty="0" err="1" smtClean="0"/>
              <a:t>buzz</a:t>
            </a:r>
            <a:r>
              <a:rPr lang="da-DK" baseline="0" dirty="0" smtClean="0"/>
              <a:t> </a:t>
            </a:r>
            <a:r>
              <a:rPr lang="da-DK" baseline="0" dirty="0" err="1" smtClean="0"/>
              <a:t>word</a:t>
            </a:r>
            <a:r>
              <a:rPr lang="da-DK" baseline="0" dirty="0" smtClean="0"/>
              <a:t> – har bestemt en pointe.</a:t>
            </a:r>
          </a:p>
          <a:p>
            <a:endParaRPr lang="da-DK" baseline="0" dirty="0" smtClean="0"/>
          </a:p>
          <a:p>
            <a:r>
              <a:rPr lang="da-DK" baseline="0" dirty="0" smtClean="0"/>
              <a:t>Men det er samtidig klart, at vi kommer til at se så store skift  måden vi gør tingene på, at det fortjener et label.</a:t>
            </a:r>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6</a:t>
            </a:fld>
            <a:endParaRPr lang="da-DK"/>
          </a:p>
        </p:txBody>
      </p:sp>
    </p:spTree>
    <p:extLst>
      <p:ext uri="{BB962C8B-B14F-4D97-AF65-F5344CB8AC3E}">
        <p14:creationId xmlns:p14="http://schemas.microsoft.com/office/powerpoint/2010/main" val="285422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Spørgsmålet er, om smart city etiketten rummer noget afgørende nyt </a:t>
            </a:r>
            <a:r>
              <a:rPr lang="da-DK" dirty="0" err="1" smtClean="0"/>
              <a:t>ifht</a:t>
            </a:r>
            <a:r>
              <a:rPr lang="da-DK" dirty="0" smtClean="0"/>
              <a:t> tidligere </a:t>
            </a:r>
            <a:r>
              <a:rPr lang="da-DK" dirty="0" err="1" smtClean="0"/>
              <a:t>buzzwords</a:t>
            </a:r>
            <a:r>
              <a:rPr lang="da-DK" dirty="0" smtClean="0"/>
              <a:t> som digital</a:t>
            </a:r>
            <a:r>
              <a:rPr lang="da-DK" baseline="0" dirty="0" smtClean="0"/>
              <a:t> city, future city</a:t>
            </a:r>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7</a:t>
            </a:fld>
            <a:endParaRPr lang="da-DK"/>
          </a:p>
        </p:txBody>
      </p:sp>
    </p:spTree>
    <p:extLst>
      <p:ext uri="{BB962C8B-B14F-4D97-AF65-F5344CB8AC3E}">
        <p14:creationId xmlns:p14="http://schemas.microsoft.com/office/powerpoint/2010/main" val="136323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Konkrete eksempler:</a:t>
            </a:r>
          </a:p>
          <a:p>
            <a:endParaRPr lang="da-DK" dirty="0" smtClean="0"/>
          </a:p>
          <a:p>
            <a:r>
              <a:rPr lang="da-DK" dirty="0" smtClean="0"/>
              <a:t>Intelligent</a:t>
            </a:r>
            <a:r>
              <a:rPr lang="da-DK" baseline="0" dirty="0" smtClean="0"/>
              <a:t> trafikstyring</a:t>
            </a:r>
          </a:p>
          <a:p>
            <a:r>
              <a:rPr lang="da-DK" baseline="0" dirty="0" smtClean="0"/>
              <a:t>Måling og modellering af luftforurening, så vi kan handle på denne viden</a:t>
            </a:r>
          </a:p>
          <a:p>
            <a:r>
              <a:rPr lang="da-DK" baseline="0" dirty="0" smtClean="0"/>
              <a:t>Stor satsning på digital inklusion, digitalt medborgerskab, digital platform for samskabelse og borgerinddragelse</a:t>
            </a:r>
          </a:p>
          <a:p>
            <a:r>
              <a:rPr lang="da-DK" baseline="0" dirty="0" smtClean="0"/>
              <a:t>Digitale skoler og digitale læringsmidler, </a:t>
            </a:r>
            <a:r>
              <a:rPr lang="da-DK" baseline="0" dirty="0" err="1" smtClean="0"/>
              <a:t>fablab</a:t>
            </a:r>
            <a:r>
              <a:rPr lang="da-DK" baseline="0" dirty="0" smtClean="0"/>
              <a:t> med nye produktionsmidler</a:t>
            </a:r>
          </a:p>
          <a:p>
            <a:r>
              <a:rPr lang="da-DK" baseline="0" dirty="0" smtClean="0"/>
              <a:t>Overvejelser om hvordan vi med interaktiv og intelligent belysning kan ændre byen, bl.a. Bardistrikt</a:t>
            </a:r>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8</a:t>
            </a:fld>
            <a:endParaRPr lang="da-DK"/>
          </a:p>
        </p:txBody>
      </p:sp>
    </p:spTree>
    <p:extLst>
      <p:ext uri="{BB962C8B-B14F-4D97-AF65-F5344CB8AC3E}">
        <p14:creationId xmlns:p14="http://schemas.microsoft.com/office/powerpoint/2010/main" val="83813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Faren</a:t>
            </a:r>
            <a:r>
              <a:rPr lang="da-DK" baseline="0" dirty="0" smtClean="0"/>
              <a:t> er at falde i </a:t>
            </a:r>
            <a:r>
              <a:rPr lang="da-DK" baseline="0" dirty="0" err="1" smtClean="0"/>
              <a:t>Montezuma</a:t>
            </a:r>
            <a:r>
              <a:rPr lang="da-DK" baseline="0" dirty="0" smtClean="0"/>
              <a:t> fælden:</a:t>
            </a:r>
          </a:p>
          <a:p>
            <a:endParaRPr lang="da-DK" baseline="0" dirty="0" smtClean="0"/>
          </a:p>
          <a:p>
            <a:r>
              <a:rPr lang="da-DK" baseline="0" dirty="0" err="1" smtClean="0"/>
              <a:t>Montezuma</a:t>
            </a:r>
            <a:r>
              <a:rPr lang="da-DK" baseline="0" dirty="0" smtClean="0"/>
              <a:t> tog imod </a:t>
            </a:r>
            <a:r>
              <a:rPr lang="da-DK" baseline="0" dirty="0" err="1" smtClean="0"/>
              <a:t>Hernan</a:t>
            </a:r>
            <a:r>
              <a:rPr lang="da-DK" baseline="0" dirty="0" smtClean="0"/>
              <a:t> Cortes og indlogerede ham og hans hær i sin regeringsby. </a:t>
            </a:r>
          </a:p>
          <a:p>
            <a:endParaRPr lang="da-DK" baseline="0" dirty="0" smtClean="0"/>
          </a:p>
          <a:p>
            <a:r>
              <a:rPr lang="da-DK" baseline="0" dirty="0" smtClean="0"/>
              <a:t>Der blev udvekslet gaver – og sikkert holdt en skåltale om partnerskaber og delte gevinster ved samarbejdet.</a:t>
            </a:r>
          </a:p>
          <a:p>
            <a:r>
              <a:rPr lang="da-DK" baseline="0" dirty="0" smtClean="0"/>
              <a:t>Men på et eller andet tidspunkt, så gik </a:t>
            </a:r>
            <a:r>
              <a:rPr lang="da-DK" baseline="0" dirty="0" err="1" smtClean="0"/>
              <a:t>Montezuma</a:t>
            </a:r>
            <a:r>
              <a:rPr lang="da-DK" baseline="0" dirty="0" smtClean="0"/>
              <a:t> fra at være vært til at være gidsel. Og så gik det hverken værre eller bedre, end at </a:t>
            </a:r>
            <a:r>
              <a:rPr lang="da-DK" baseline="0" dirty="0" err="1" smtClean="0"/>
              <a:t>conquistadores</a:t>
            </a:r>
            <a:r>
              <a:rPr lang="da-DK" baseline="0" dirty="0" smtClean="0"/>
              <a:t> </a:t>
            </a:r>
            <a:r>
              <a:rPr lang="da-DK" baseline="0" dirty="0" err="1" smtClean="0"/>
              <a:t>massakrede</a:t>
            </a:r>
            <a:r>
              <a:rPr lang="da-DK" baseline="0" dirty="0" smtClean="0"/>
              <a:t> den aztekiske elite, dræbte </a:t>
            </a:r>
            <a:r>
              <a:rPr lang="da-DK" baseline="0" dirty="0" err="1" smtClean="0"/>
              <a:t>montezuma</a:t>
            </a:r>
            <a:r>
              <a:rPr lang="da-DK" baseline="0" dirty="0" smtClean="0"/>
              <a:t> og forlod byen med alle rigdommene.</a:t>
            </a:r>
          </a:p>
          <a:p>
            <a:endParaRPr lang="da-DK" baseline="0" dirty="0" smtClean="0"/>
          </a:p>
          <a:p>
            <a:r>
              <a:rPr lang="da-DK" baseline="0" dirty="0" smtClean="0"/>
              <a:t>Det er det, der er skrækscenariet for os som byer, når vi byder CISCO og TDC indenfor for at snakke om byens udvikling.. Hvornår er vi vært eller kunde, og hvornår har vi tabt vores selvstændighed.</a:t>
            </a:r>
          </a:p>
          <a:p>
            <a:endParaRPr lang="da-DK" baseline="0" dirty="0" smtClean="0"/>
          </a:p>
          <a:p>
            <a:r>
              <a:rPr lang="da-DK" baseline="0" dirty="0" smtClean="0"/>
              <a:t>Vi bliver nødt til at tage afsæt i borgernes behov og ønsker – også når de indimellem er </a:t>
            </a:r>
            <a:r>
              <a:rPr lang="da-DK" baseline="0" dirty="0" err="1" smtClean="0"/>
              <a:t>uerkendte</a:t>
            </a:r>
            <a:r>
              <a:rPr lang="da-DK" baseline="0" dirty="0" smtClean="0"/>
              <a:t> – fremfor at starte dialogen med de store kommercielle interessenter. Det betyder også, at de ting vi laver ofte er meget mindre avancerede end dem, som CISCO IBM </a:t>
            </a:r>
            <a:r>
              <a:rPr lang="da-DK" baseline="0" dirty="0" err="1" smtClean="0"/>
              <a:t>etc</a:t>
            </a:r>
            <a:r>
              <a:rPr lang="da-DK" baseline="0" dirty="0" smtClean="0"/>
              <a:t> gerne ser.</a:t>
            </a:r>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DE6A95BD-24BE-4EF0-8689-9E7B853A960C}" type="slidenum">
              <a:rPr lang="da-DK" smtClean="0"/>
              <a:t>9</a:t>
            </a:fld>
            <a:endParaRPr lang="da-DK"/>
          </a:p>
        </p:txBody>
      </p:sp>
    </p:spTree>
    <p:extLst>
      <p:ext uri="{BB962C8B-B14F-4D97-AF65-F5344CB8AC3E}">
        <p14:creationId xmlns:p14="http://schemas.microsoft.com/office/powerpoint/2010/main" val="178217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da-DK" smtClean="0"/>
              <a:t>Klik for at redigere i master</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da-DK" smtClean="0"/>
              <a:t>Klik for at redigere undertiteltypografien i masteren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1B80C674-7DFC-42FE-B9CD-82963CDB1557}" type="datetimeFigureOut">
              <a:rPr lang="en-US" dirty="0"/>
              <a:t>10/18/2016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da-DK" smtClean="0"/>
              <a:t>Klik for at redigere i master</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2076456F-F47D-4F25-8053-2A695DA0CA7D}" type="datetimeFigureOut">
              <a:rPr lang="en-US" dirty="0"/>
              <a:t>10/18/2016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da-DK" smtClean="0"/>
              <a:t>Klik for at redigere i master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5D6C7379-69CC-4837-9905-BEBA22830C8A}" type="datetimeFigureOut">
              <a:rPr lang="en-US" dirty="0"/>
              <a:t>10/18/2016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da-DK" smtClean="0"/>
              <a:t>Klik for at redigere i master</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9EB8B7E-8AEE-4F10-BFEE-C999AD004D36}" type="datetimeFigureOut">
              <a:rPr lang="en-US" dirty="0"/>
              <a:t>10/18/2016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da-DK" smtClean="0"/>
              <a:t>Klik for at redigere i master</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a-DK" smtClean="0"/>
              <a:t>Rediger typografien i masterens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a-DK" smtClean="0"/>
              <a:t>Rediger typografien i masterens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3" name="Date Placeholder 2"/>
          <p:cNvSpPr>
            <a:spLocks noGrp="1"/>
          </p:cNvSpPr>
          <p:nvPr>
            <p:ph type="dt" sz="half" idx="10"/>
          </p:nvPr>
        </p:nvSpPr>
        <p:spPr/>
        <p:txBody>
          <a:bodyPr/>
          <a:lstStyle/>
          <a:p>
            <a:fld id="{8668F3F9-58BC-440B-B37B-805B9055EF92}" type="datetimeFigureOut">
              <a:rPr lang="en-US" dirty="0"/>
              <a:t>10/18/2016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da-DK" smtClean="0"/>
              <a:t>Klik for at redigere i master</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3" name="Date Placeholder 2"/>
          <p:cNvSpPr>
            <a:spLocks noGrp="1"/>
          </p:cNvSpPr>
          <p:nvPr>
            <p:ph type="dt" sz="half" idx="10"/>
          </p:nvPr>
        </p:nvSpPr>
        <p:spPr/>
        <p:txBody>
          <a:bodyPr/>
          <a:lstStyle/>
          <a:p>
            <a:fld id="{0D5A53AF-48EA-489D-8260-9DCAB666386A}" type="datetimeFigureOut">
              <a:rPr lang="en-US" dirty="0"/>
              <a:t>10/18/2016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a-DK" smtClean="0"/>
              <a:t>Klik for at redigere i master</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1120000" y="2505075"/>
            <a:ext cx="5025216"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a-DK" smtClean="0"/>
              <a:t>Rediger typografien i masterens</a:t>
            </a:r>
          </a:p>
        </p:txBody>
      </p:sp>
      <p:sp>
        <p:nvSpPr>
          <p:cNvPr id="6" name="Content Placeholder 5"/>
          <p:cNvSpPr>
            <a:spLocks noGrp="1"/>
          </p:cNvSpPr>
          <p:nvPr>
            <p:ph sz="quarter" idx="4"/>
          </p:nvPr>
        </p:nvSpPr>
        <p:spPr>
          <a:xfrm>
            <a:off x="6319840" y="2505075"/>
            <a:ext cx="503554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10/18/2016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F7D1BD23-6E54-4D9D-AD88-A2813C73CC25}" type="datetimeFigureOut">
              <a:rPr lang="en-US" dirty="0"/>
              <a:t>10/18/2016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1471A834-4F3C-4AF9-9C74-05EC35A0F292}" type="datetimeFigureOut">
              <a:rPr lang="en-US" dirty="0"/>
              <a:t>10/18/2016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45208" y="1510516"/>
            <a:ext cx="9144000" cy="1641490"/>
          </a:xfrm>
        </p:spPr>
        <p:txBody>
          <a:bodyPr>
            <a:normAutofit fontScale="90000"/>
          </a:bodyPr>
          <a:lstStyle/>
          <a:p>
            <a:r>
              <a:rPr lang="da-DK" dirty="0" smtClean="0"/>
              <a:t>Smart </a:t>
            </a:r>
            <a:r>
              <a:rPr lang="da-DK" dirty="0" err="1" smtClean="0"/>
              <a:t>Cities</a:t>
            </a:r>
            <a:r>
              <a:rPr lang="da-DK" dirty="0" smtClean="0"/>
              <a:t/>
            </a:r>
            <a:br>
              <a:rPr lang="da-DK" dirty="0" smtClean="0"/>
            </a:br>
            <a:r>
              <a:rPr lang="da-DK" sz="5300" b="1" dirty="0">
                <a:effectLst/>
              </a:rPr>
              <a:t>– teknologi og borgere, styring og liv</a:t>
            </a:r>
            <a:endParaRPr lang="da-DK" dirty="0"/>
          </a:p>
        </p:txBody>
      </p:sp>
      <p:sp>
        <p:nvSpPr>
          <p:cNvPr id="3" name="Undertitel 2"/>
          <p:cNvSpPr>
            <a:spLocks noGrp="1"/>
          </p:cNvSpPr>
          <p:nvPr>
            <p:ph type="subTitle" idx="1"/>
          </p:nvPr>
        </p:nvSpPr>
        <p:spPr>
          <a:xfrm>
            <a:off x="2420112" y="5166361"/>
            <a:ext cx="9144000" cy="1302864"/>
          </a:xfrm>
        </p:spPr>
        <p:txBody>
          <a:bodyPr>
            <a:normAutofit fontScale="85000" lnSpcReduction="20000"/>
          </a:bodyPr>
          <a:lstStyle/>
          <a:p>
            <a:r>
              <a:rPr lang="da-DK" dirty="0" smtClean="0"/>
              <a:t>Johannes Engers Gregersen</a:t>
            </a:r>
          </a:p>
          <a:p>
            <a:r>
              <a:rPr lang="da-DK" dirty="0" smtClean="0"/>
              <a:t>Cand.scient.pol., ph.d.</a:t>
            </a:r>
          </a:p>
          <a:p>
            <a:r>
              <a:rPr lang="da-DK" dirty="0" smtClean="0"/>
              <a:t>Smart City Koordinator, Vejle Kommune</a:t>
            </a:r>
            <a:endParaRPr lang="da-DK" dirty="0"/>
          </a:p>
        </p:txBody>
      </p:sp>
    </p:spTree>
    <p:extLst>
      <p:ext uri="{BB962C8B-B14F-4D97-AF65-F5344CB8AC3E}">
        <p14:creationId xmlns:p14="http://schemas.microsoft.com/office/powerpoint/2010/main" val="406411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Styring og liv</a:t>
            </a:r>
            <a:endParaRPr lang="da-DK" dirty="0"/>
          </a:p>
        </p:txBody>
      </p:sp>
      <p:pic>
        <p:nvPicPr>
          <p:cNvPr id="4098" name="Picture 2" descr="Billedresultat for rio control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476468"/>
            <a:ext cx="3792925" cy="25113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ledresultat for city digital platfor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1846" y="3390900"/>
            <a:ext cx="5733754" cy="32263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lledresultat for ældreråd vej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582777"/>
            <a:ext cx="3321050" cy="22158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illedresultat for flextrafik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037" y="3734772"/>
            <a:ext cx="4880903" cy="27422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Billedresultat for tadaa deleb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269" y="582777"/>
            <a:ext cx="3520978" cy="352097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illedresultat for push message traffic hel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52" y="1217659"/>
            <a:ext cx="35242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Billedresultat for garbage collection sens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273" y="3198975"/>
            <a:ext cx="43624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3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t>4 mest lovende teknologier på den mellemlange bane – fra et </a:t>
            </a:r>
            <a:r>
              <a:rPr lang="da-DK" sz="4000" dirty="0" err="1" smtClean="0"/>
              <a:t>byperspektiv</a:t>
            </a:r>
            <a:endParaRPr lang="da-DK" dirty="0"/>
          </a:p>
        </p:txBody>
      </p:sp>
      <p:sp>
        <p:nvSpPr>
          <p:cNvPr id="3" name="Pladsholder til indhold 2"/>
          <p:cNvSpPr>
            <a:spLocks noGrp="1"/>
          </p:cNvSpPr>
          <p:nvPr>
            <p:ph idx="1"/>
          </p:nvPr>
        </p:nvSpPr>
        <p:spPr/>
        <p:txBody>
          <a:bodyPr/>
          <a:lstStyle/>
          <a:p>
            <a:endParaRPr lang="da-DK" dirty="0"/>
          </a:p>
        </p:txBody>
      </p:sp>
      <p:pic>
        <p:nvPicPr>
          <p:cNvPr id="3074" name="Picture 2" descr="Billedresultat for o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000" y="1508125"/>
            <a:ext cx="474740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ledresultat for big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00" y="4024312"/>
            <a:ext cx="4747400" cy="2219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lledresultat for power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1487488"/>
            <a:ext cx="48133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lledresultat for i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4024313"/>
            <a:ext cx="4813300" cy="221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21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8640" y="365125"/>
            <a:ext cx="10805160" cy="1325563"/>
          </a:xfrm>
        </p:spPr>
        <p:txBody>
          <a:bodyPr/>
          <a:lstStyle/>
          <a:p>
            <a:r>
              <a:rPr lang="da-DK" dirty="0" smtClean="0"/>
              <a:t>Det teknologiske kvantespring</a:t>
            </a:r>
            <a:endParaRPr lang="da-DK" dirty="0"/>
          </a:p>
        </p:txBody>
      </p:sp>
      <p:sp>
        <p:nvSpPr>
          <p:cNvPr id="3" name="Pladsholder til indhold 2"/>
          <p:cNvSpPr>
            <a:spLocks noGrp="1"/>
          </p:cNvSpPr>
          <p:nvPr>
            <p:ph idx="1"/>
          </p:nvPr>
        </p:nvSpPr>
        <p:spPr>
          <a:xfrm>
            <a:off x="548640" y="1536192"/>
            <a:ext cx="10805160" cy="4640771"/>
          </a:xfrm>
        </p:spPr>
        <p:txBody>
          <a:bodyPr>
            <a:normAutofit lnSpcReduction="10000"/>
          </a:bodyPr>
          <a:lstStyle/>
          <a:p>
            <a:r>
              <a:rPr lang="da-DK" dirty="0" smtClean="0"/>
              <a:t>Vi er i disse år vidne til en række teknologiske kvantespring</a:t>
            </a:r>
          </a:p>
          <a:p>
            <a:endParaRPr lang="da-DK" dirty="0"/>
          </a:p>
          <a:p>
            <a:r>
              <a:rPr lang="da-DK" dirty="0" smtClean="0"/>
              <a:t>Ikke længere bare </a:t>
            </a:r>
            <a:r>
              <a:rPr lang="da-DK" dirty="0" err="1" smtClean="0"/>
              <a:t>inkrementel</a:t>
            </a:r>
            <a:r>
              <a:rPr lang="da-DK" dirty="0" smtClean="0"/>
              <a:t> udvikling – det er ikke engang 10 år siden, at </a:t>
            </a:r>
            <a:r>
              <a:rPr lang="da-DK" dirty="0" smtClean="0"/>
              <a:t>iPhones kom </a:t>
            </a:r>
            <a:r>
              <a:rPr lang="da-DK" dirty="0" smtClean="0"/>
              <a:t>på markedet – nu er smartphones vores kontrolpanel for nærmest alt</a:t>
            </a:r>
          </a:p>
          <a:p>
            <a:endParaRPr lang="da-DK" dirty="0"/>
          </a:p>
          <a:p>
            <a:pPr lvl="1"/>
            <a:r>
              <a:rPr lang="da-DK" dirty="0"/>
              <a:t>Digitale infrastrukturer</a:t>
            </a:r>
          </a:p>
          <a:p>
            <a:pPr lvl="1"/>
            <a:r>
              <a:rPr lang="da-DK" dirty="0"/>
              <a:t>Sensorer</a:t>
            </a:r>
          </a:p>
          <a:p>
            <a:pPr lvl="1"/>
            <a:r>
              <a:rPr lang="da-DK" dirty="0" smtClean="0"/>
              <a:t>Autonome enheder</a:t>
            </a:r>
          </a:p>
          <a:p>
            <a:pPr lvl="1"/>
            <a:r>
              <a:rPr lang="da-DK" dirty="0" smtClean="0"/>
              <a:t>AI, Machine-</a:t>
            </a:r>
            <a:r>
              <a:rPr lang="da-DK" dirty="0" err="1" smtClean="0"/>
              <a:t>learning</a:t>
            </a:r>
            <a:endParaRPr lang="da-DK" dirty="0" smtClean="0"/>
          </a:p>
          <a:p>
            <a:pPr lvl="1"/>
            <a:r>
              <a:rPr lang="da-DK" dirty="0" smtClean="0"/>
              <a:t>Big </a:t>
            </a:r>
            <a:r>
              <a:rPr lang="da-DK" dirty="0" smtClean="0"/>
              <a:t>Data</a:t>
            </a:r>
          </a:p>
          <a:p>
            <a:pPr lvl="1"/>
            <a:endParaRPr lang="da-DK" dirty="0" smtClean="0"/>
          </a:p>
          <a:p>
            <a:pPr marL="457200" lvl="1" indent="0">
              <a:buNone/>
            </a:pPr>
            <a:endParaRPr lang="da-DK" dirty="0" smtClean="0"/>
          </a:p>
          <a:p>
            <a:pPr lvl="1"/>
            <a:endParaRPr lang="da-DK" dirty="0" smtClean="0"/>
          </a:p>
          <a:p>
            <a:pPr lvl="1"/>
            <a:endParaRPr lang="da-DK" dirty="0" smtClean="0"/>
          </a:p>
          <a:p>
            <a:pPr marL="457200" lvl="1" indent="0">
              <a:buNone/>
            </a:pPr>
            <a:endParaRPr lang="da-DK" dirty="0" smtClean="0"/>
          </a:p>
          <a:p>
            <a:pPr lvl="1"/>
            <a:endParaRPr lang="da-DK" dirty="0"/>
          </a:p>
        </p:txBody>
      </p:sp>
    </p:spTree>
    <p:extLst>
      <p:ext uri="{BB962C8B-B14F-4D97-AF65-F5344CB8AC3E}">
        <p14:creationId xmlns:p14="http://schemas.microsoft.com/office/powerpoint/2010/main" val="307709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teknologiske kvantespring</a:t>
            </a:r>
            <a:endParaRPr lang="da-DK" dirty="0"/>
          </a:p>
        </p:txBody>
      </p:sp>
      <p:pic>
        <p:nvPicPr>
          <p:cNvPr id="1026" name="Picture 2" descr="Billedresulta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8431" y="1790541"/>
            <a:ext cx="3517265" cy="3330099"/>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p:cNvSpPr txBox="1"/>
          <p:nvPr/>
        </p:nvSpPr>
        <p:spPr>
          <a:xfrm>
            <a:off x="4773168" y="1790541"/>
            <a:ext cx="6592824" cy="3877985"/>
          </a:xfrm>
          <a:prstGeom prst="rect">
            <a:avLst/>
          </a:prstGeom>
          <a:noFill/>
        </p:spPr>
        <p:txBody>
          <a:bodyPr wrap="square" rtlCol="0">
            <a:spAutoFit/>
          </a:bodyPr>
          <a:lstStyle/>
          <a:p>
            <a:pPr marL="285750" indent="-285750">
              <a:buFont typeface="Arial" panose="020B0604020202020204" pitchFamily="34" charset="0"/>
              <a:buChar char="•"/>
            </a:pPr>
            <a:r>
              <a:rPr lang="da-DK" sz="1600" dirty="0" smtClean="0"/>
              <a:t>Skabe en p2p betalingsplatform  - betaling udenom banker (</a:t>
            </a:r>
            <a:r>
              <a:rPr lang="da-DK" sz="1600" dirty="0" err="1" smtClean="0"/>
              <a:t>fintech</a:t>
            </a:r>
            <a:r>
              <a:rPr lang="da-DK" sz="1600" dirty="0" smtClean="0"/>
              <a:t>)</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smtClean="0"/>
              <a:t>Opgør med fossile brændstoffer – elektrisk bil med stor køreradius</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smtClean="0"/>
              <a:t>Skabt en reelt selvkørende bil (niveau 4) – der faktisk sælger</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smtClean="0"/>
              <a:t>Revolutioneret solcelle- og batteriteknologien</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smtClean="0"/>
              <a:t>Har med en stab på størrelse med en Føtex udviklet en genanvendelig rumraket, der kan lande på en droneplatform (!) – og solgt den til NASA</a:t>
            </a:r>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r>
              <a:rPr lang="da-DK" sz="1600" dirty="0" smtClean="0"/>
              <a:t>Plus </a:t>
            </a:r>
            <a:r>
              <a:rPr lang="da-DK" sz="1600" dirty="0" err="1" smtClean="0"/>
              <a:t>Hyperloop</a:t>
            </a:r>
            <a:r>
              <a:rPr lang="da-DK" sz="1600" dirty="0" smtClean="0"/>
              <a:t> og en koloni på Mars inden 2025..</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a:p>
        </p:txBody>
      </p:sp>
      <p:pic>
        <p:nvPicPr>
          <p:cNvPr id="1028" name="Picture 4" descr="Billedresultat for paypa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5772221"/>
            <a:ext cx="1380617" cy="4772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ledresultat for tesl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100" y="5614915"/>
            <a:ext cx="1892681" cy="6915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ledresultat for spaceX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1275" y="5614914"/>
            <a:ext cx="1737233" cy="6915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ledresultat for solarci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8037" y="5614914"/>
            <a:ext cx="1755926" cy="6915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lledresultat for hyperloop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5023" y="5248656"/>
            <a:ext cx="2522421" cy="126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243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2052" name="Picture 4" descr="Billedresultat for scif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618616"/>
            <a:ext cx="11204448" cy="559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09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a:t>
            </a:r>
            <a:r>
              <a:rPr lang="da-DK" dirty="0" smtClean="0"/>
              <a:t>er en Smart City?</a:t>
            </a:r>
            <a:endParaRPr lang="da-DK" dirty="0"/>
          </a:p>
        </p:txBody>
      </p:sp>
      <p:sp>
        <p:nvSpPr>
          <p:cNvPr id="3" name="Pladsholder til indhold 2"/>
          <p:cNvSpPr>
            <a:spLocks noGrp="1"/>
          </p:cNvSpPr>
          <p:nvPr>
            <p:ph idx="1"/>
          </p:nvPr>
        </p:nvSpPr>
        <p:spPr>
          <a:xfrm>
            <a:off x="1120000" y="1511301"/>
            <a:ext cx="5712600" cy="4665662"/>
          </a:xfrm>
        </p:spPr>
        <p:txBody>
          <a:bodyPr>
            <a:normAutofit/>
          </a:bodyPr>
          <a:lstStyle/>
          <a:p>
            <a:pPr marL="0" indent="0">
              <a:buNone/>
            </a:pPr>
            <a:r>
              <a:rPr lang="da-DK" dirty="0" smtClean="0"/>
              <a:t>Ikke en fast eller klar definition, men:</a:t>
            </a:r>
          </a:p>
          <a:p>
            <a:pPr marL="0" indent="0">
              <a:buNone/>
            </a:pPr>
            <a:endParaRPr lang="da-DK" dirty="0" smtClean="0"/>
          </a:p>
          <a:p>
            <a:r>
              <a:rPr lang="da-DK" dirty="0" smtClean="0"/>
              <a:t>Noget med ny teknologi og digitale løsninger</a:t>
            </a:r>
          </a:p>
          <a:p>
            <a:r>
              <a:rPr lang="da-DK" dirty="0" smtClean="0"/>
              <a:t>Noget med livskvalitet, </a:t>
            </a:r>
            <a:r>
              <a:rPr lang="da-DK" dirty="0" err="1" smtClean="0"/>
              <a:t>liveability</a:t>
            </a:r>
            <a:endParaRPr lang="da-DK" dirty="0" smtClean="0"/>
          </a:p>
          <a:p>
            <a:r>
              <a:rPr lang="da-DK" dirty="0" smtClean="0"/>
              <a:t>Noget med bæredygtighed og effektiv ressourceudnyttelse</a:t>
            </a:r>
          </a:p>
          <a:p>
            <a:r>
              <a:rPr lang="da-DK" dirty="0" smtClean="0"/>
              <a:t>Noget med byen(?)</a:t>
            </a:r>
            <a:endParaRPr lang="da-DK" dirty="0"/>
          </a:p>
        </p:txBody>
      </p:sp>
      <p:pic>
        <p:nvPicPr>
          <p:cNvPr id="4" name="Picture 6" descr="C:\Users\G N Singh\Desktop\Nitin - Smart Cities\From Rahul T\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600" y="1511300"/>
            <a:ext cx="5250180" cy="4457699"/>
          </a:xfrm>
          <a:prstGeom prst="rect">
            <a:avLst/>
          </a:prstGeom>
          <a:solidFill>
            <a:schemeClr val="accent1"/>
          </a:solidFill>
          <a:ln>
            <a:solidFill>
              <a:schemeClr val="tx1"/>
            </a:solidFill>
          </a:ln>
        </p:spPr>
      </p:pic>
    </p:spTree>
    <p:extLst>
      <p:ext uri="{BB962C8B-B14F-4D97-AF65-F5344CB8AC3E}">
        <p14:creationId xmlns:p14="http://schemas.microsoft.com/office/powerpoint/2010/main" val="14669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en Smart City</a:t>
            </a:r>
            <a:endParaRPr lang="da-DK" dirty="0"/>
          </a:p>
        </p:txBody>
      </p:sp>
      <p:sp>
        <p:nvSpPr>
          <p:cNvPr id="3" name="Pladsholder til indhold 2"/>
          <p:cNvSpPr>
            <a:spLocks noGrp="1"/>
          </p:cNvSpPr>
          <p:nvPr>
            <p:ph idx="1"/>
          </p:nvPr>
        </p:nvSpPr>
        <p:spPr>
          <a:xfrm>
            <a:off x="979100" y="1419225"/>
            <a:ext cx="10641400" cy="4351338"/>
          </a:xfrm>
        </p:spPr>
        <p:txBody>
          <a:bodyPr>
            <a:normAutofit/>
          </a:bodyPr>
          <a:lstStyle/>
          <a:p>
            <a:pPr marL="0" indent="0">
              <a:buNone/>
            </a:pPr>
            <a:r>
              <a:rPr lang="da-DK" dirty="0" smtClean="0"/>
              <a:t>EU fokuserer på nye teknologiske løsninger inden for 6 domæner</a:t>
            </a:r>
          </a:p>
          <a:p>
            <a:pPr marL="0" indent="0">
              <a:buNone/>
            </a:pPr>
            <a:endParaRPr lang="da-DK" dirty="0"/>
          </a:p>
          <a:p>
            <a:pPr>
              <a:buFontTx/>
              <a:buChar char="-"/>
            </a:pPr>
            <a:r>
              <a:rPr lang="da-DK" dirty="0" smtClean="0"/>
              <a:t>Smart </a:t>
            </a:r>
            <a:r>
              <a:rPr lang="da-DK" dirty="0" err="1" smtClean="0"/>
              <a:t>Mobility</a:t>
            </a:r>
            <a:r>
              <a:rPr lang="da-DK" dirty="0" smtClean="0"/>
              <a:t> – </a:t>
            </a:r>
            <a:r>
              <a:rPr lang="da-DK" dirty="0" err="1" smtClean="0"/>
              <a:t>MaaS</a:t>
            </a:r>
            <a:r>
              <a:rPr lang="da-DK" dirty="0" smtClean="0"/>
              <a:t>, selvkørende biler, </a:t>
            </a:r>
            <a:r>
              <a:rPr lang="da-DK" dirty="0" err="1" smtClean="0"/>
              <a:t>big</a:t>
            </a:r>
            <a:r>
              <a:rPr lang="da-DK" dirty="0" smtClean="0"/>
              <a:t> data</a:t>
            </a:r>
          </a:p>
          <a:p>
            <a:pPr>
              <a:buFontTx/>
              <a:buChar char="-"/>
            </a:pPr>
            <a:r>
              <a:rPr lang="da-DK" dirty="0" smtClean="0"/>
              <a:t>Smart </a:t>
            </a:r>
            <a:r>
              <a:rPr lang="da-DK" dirty="0" err="1" smtClean="0"/>
              <a:t>Economy</a:t>
            </a:r>
            <a:r>
              <a:rPr lang="da-DK" dirty="0" smtClean="0"/>
              <a:t> – e-handel, nye produktionsformer</a:t>
            </a:r>
          </a:p>
          <a:p>
            <a:pPr>
              <a:buFontTx/>
              <a:buChar char="-"/>
            </a:pPr>
            <a:r>
              <a:rPr lang="da-DK" dirty="0" smtClean="0"/>
              <a:t>Smart </a:t>
            </a:r>
            <a:r>
              <a:rPr lang="da-DK" dirty="0" err="1" smtClean="0"/>
              <a:t>Governance</a:t>
            </a:r>
            <a:r>
              <a:rPr lang="da-DK" dirty="0" smtClean="0"/>
              <a:t> – digitalt demokrati, nye styreformer, open data</a:t>
            </a:r>
          </a:p>
          <a:p>
            <a:pPr>
              <a:buFontTx/>
              <a:buChar char="-"/>
            </a:pPr>
            <a:r>
              <a:rPr lang="da-DK" dirty="0" smtClean="0"/>
              <a:t>Smart Environment – grøn omstilling, forsyning, gadebelysning</a:t>
            </a:r>
          </a:p>
          <a:p>
            <a:pPr>
              <a:buFontTx/>
              <a:buChar char="-"/>
            </a:pPr>
            <a:r>
              <a:rPr lang="da-DK" dirty="0" smtClean="0"/>
              <a:t>Smart </a:t>
            </a:r>
            <a:r>
              <a:rPr lang="da-DK" dirty="0" err="1" smtClean="0"/>
              <a:t>Living</a:t>
            </a:r>
            <a:r>
              <a:rPr lang="da-DK" dirty="0" smtClean="0"/>
              <a:t> - sundhed, kultur motion etc.</a:t>
            </a:r>
          </a:p>
          <a:p>
            <a:pPr>
              <a:buFontTx/>
              <a:buChar char="-"/>
            </a:pPr>
            <a:r>
              <a:rPr lang="da-DK" dirty="0" smtClean="0"/>
              <a:t>Smart People </a:t>
            </a:r>
            <a:r>
              <a:rPr lang="da-DK" dirty="0"/>
              <a:t>– uddannelse, digitale kompetencer</a:t>
            </a:r>
          </a:p>
          <a:p>
            <a:pPr>
              <a:buFontTx/>
              <a:buChar char="-"/>
            </a:pPr>
            <a:endParaRPr lang="da-DK" dirty="0"/>
          </a:p>
        </p:txBody>
      </p:sp>
    </p:spTree>
    <p:extLst>
      <p:ext uri="{BB962C8B-B14F-4D97-AF65-F5344CB8AC3E}">
        <p14:creationId xmlns:p14="http://schemas.microsoft.com/office/powerpoint/2010/main" val="569201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 det noget nyt?</a:t>
            </a:r>
            <a:endParaRPr lang="da-DK" dirty="0"/>
          </a:p>
        </p:txBody>
      </p:sp>
      <p:sp>
        <p:nvSpPr>
          <p:cNvPr id="3" name="Pladsholder til indhold 2"/>
          <p:cNvSpPr>
            <a:spLocks noGrp="1"/>
          </p:cNvSpPr>
          <p:nvPr>
            <p:ph idx="1"/>
          </p:nvPr>
        </p:nvSpPr>
        <p:spPr>
          <a:xfrm>
            <a:off x="838200" y="1584324"/>
            <a:ext cx="9029700" cy="5019675"/>
          </a:xfrm>
        </p:spPr>
        <p:txBody>
          <a:bodyPr>
            <a:normAutofit lnSpcReduction="10000"/>
          </a:bodyPr>
          <a:lstStyle/>
          <a:p>
            <a:r>
              <a:rPr lang="da-DK" dirty="0" smtClean="0"/>
              <a:t>Teknologi: Future City/Digital City/</a:t>
            </a:r>
            <a:r>
              <a:rPr lang="da-DK" dirty="0" err="1" smtClean="0"/>
              <a:t>Wired</a:t>
            </a:r>
            <a:r>
              <a:rPr lang="da-DK" dirty="0" smtClean="0"/>
              <a:t> City/Intelligent City</a:t>
            </a:r>
          </a:p>
          <a:p>
            <a:r>
              <a:rPr lang="da-DK" dirty="0" smtClean="0"/>
              <a:t>Målsætninger: </a:t>
            </a:r>
          </a:p>
          <a:p>
            <a:pPr lvl="1"/>
            <a:r>
              <a:rPr lang="da-DK" dirty="0" err="1" smtClean="0"/>
              <a:t>Sustainable</a:t>
            </a:r>
            <a:r>
              <a:rPr lang="da-DK" dirty="0" smtClean="0"/>
              <a:t> city</a:t>
            </a:r>
          </a:p>
          <a:p>
            <a:pPr lvl="1"/>
            <a:r>
              <a:rPr lang="da-DK" dirty="0" err="1" smtClean="0"/>
              <a:t>Liveable</a:t>
            </a:r>
            <a:r>
              <a:rPr lang="da-DK" dirty="0" smtClean="0"/>
              <a:t> city</a:t>
            </a:r>
          </a:p>
          <a:p>
            <a:endParaRPr lang="da-DK" dirty="0"/>
          </a:p>
          <a:p>
            <a:r>
              <a:rPr lang="da-DK" dirty="0" smtClean="0"/>
              <a:t>Smart City som et kommercielt koncept – drevet som et fremtidig marked af særligt IBM (data) og CISCO (infrastruktur)</a:t>
            </a:r>
          </a:p>
          <a:p>
            <a:pPr lvl="1"/>
            <a:r>
              <a:rPr lang="da-DK" dirty="0" smtClean="0"/>
              <a:t>1.0: Teknologi-drevne – CISCO modellen, </a:t>
            </a:r>
            <a:r>
              <a:rPr lang="da-DK" dirty="0" err="1" smtClean="0"/>
              <a:t>Songdo</a:t>
            </a:r>
            <a:endParaRPr lang="da-DK" dirty="0" smtClean="0"/>
          </a:p>
          <a:p>
            <a:pPr lvl="1"/>
            <a:r>
              <a:rPr lang="da-DK" dirty="0" smtClean="0"/>
              <a:t>2.0: City-led, </a:t>
            </a:r>
            <a:r>
              <a:rPr lang="da-DK" dirty="0" err="1" smtClean="0"/>
              <a:t>technology</a:t>
            </a:r>
            <a:r>
              <a:rPr lang="da-DK" dirty="0" smtClean="0"/>
              <a:t> </a:t>
            </a:r>
            <a:r>
              <a:rPr lang="da-DK" dirty="0" err="1" smtClean="0"/>
              <a:t>enabled</a:t>
            </a:r>
            <a:r>
              <a:rPr lang="da-DK" dirty="0" smtClean="0"/>
              <a:t> </a:t>
            </a:r>
            <a:r>
              <a:rPr lang="da-DK" dirty="0" err="1" smtClean="0"/>
              <a:t>cities</a:t>
            </a:r>
            <a:r>
              <a:rPr lang="da-DK" dirty="0"/>
              <a:t> </a:t>
            </a:r>
            <a:r>
              <a:rPr lang="da-DK" dirty="0" smtClean="0"/>
              <a:t>– New York, Singapore, Rio de </a:t>
            </a:r>
            <a:r>
              <a:rPr lang="da-DK" dirty="0" err="1" smtClean="0"/>
              <a:t>Janiero</a:t>
            </a:r>
            <a:endParaRPr lang="da-DK" dirty="0" smtClean="0"/>
          </a:p>
          <a:p>
            <a:pPr lvl="1"/>
            <a:r>
              <a:rPr lang="da-DK" dirty="0" smtClean="0"/>
              <a:t>3.0: Co-</a:t>
            </a:r>
            <a:r>
              <a:rPr lang="da-DK" dirty="0" err="1" smtClean="0"/>
              <a:t>created</a:t>
            </a:r>
            <a:r>
              <a:rPr lang="da-DK" dirty="0" smtClean="0"/>
              <a:t> city – Amsterdam, Medellin, Aarhus</a:t>
            </a:r>
          </a:p>
          <a:p>
            <a:pPr lvl="1"/>
            <a:endParaRPr lang="da-DK" dirty="0" smtClean="0"/>
          </a:p>
          <a:p>
            <a:pPr lvl="1"/>
            <a:endParaRPr lang="da-DK" dirty="0"/>
          </a:p>
        </p:txBody>
      </p:sp>
      <p:pic>
        <p:nvPicPr>
          <p:cNvPr id="2050" name="Picture 2" descr="Billedresultat for sci fi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460" y="880740"/>
            <a:ext cx="2754828" cy="16198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ledresultat for sustainable 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460" y="2710741"/>
            <a:ext cx="2198038" cy="16834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ledresultat for smart city co cre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2857" y="4604305"/>
            <a:ext cx="2109143" cy="160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57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Resilient Smart City Vejle</a:t>
            </a:r>
            <a:endParaRPr lang="da-DK" dirty="0"/>
          </a:p>
        </p:txBody>
      </p:sp>
      <p:sp>
        <p:nvSpPr>
          <p:cNvPr id="3" name="Pladsholder til indhold 2"/>
          <p:cNvSpPr>
            <a:spLocks noGrp="1"/>
          </p:cNvSpPr>
          <p:nvPr>
            <p:ph idx="1"/>
          </p:nvPr>
        </p:nvSpPr>
        <p:spPr>
          <a:xfrm>
            <a:off x="838200" y="1549400"/>
            <a:ext cx="10515600" cy="4627563"/>
          </a:xfrm>
        </p:spPr>
        <p:txBody>
          <a:bodyPr>
            <a:normAutofit/>
          </a:bodyPr>
          <a:lstStyle/>
          <a:p>
            <a:pPr lvl="0"/>
            <a:r>
              <a:rPr lang="da-DK" dirty="0" smtClean="0"/>
              <a:t>Mål:</a:t>
            </a:r>
          </a:p>
          <a:p>
            <a:pPr lvl="1"/>
            <a:r>
              <a:rPr lang="da-DK" dirty="0" smtClean="0"/>
              <a:t>Bæredygtighed</a:t>
            </a:r>
          </a:p>
          <a:p>
            <a:pPr lvl="1"/>
            <a:r>
              <a:rPr lang="da-DK" dirty="0" smtClean="0"/>
              <a:t>Livskvalitet</a:t>
            </a:r>
          </a:p>
          <a:p>
            <a:pPr lvl="1"/>
            <a:r>
              <a:rPr lang="da-DK" dirty="0" smtClean="0"/>
              <a:t>Vækst</a:t>
            </a:r>
          </a:p>
          <a:p>
            <a:pPr lvl="1"/>
            <a:r>
              <a:rPr lang="da-DK" dirty="0" smtClean="0"/>
              <a:t>Effektivitet</a:t>
            </a:r>
          </a:p>
          <a:p>
            <a:pPr lvl="1"/>
            <a:endParaRPr lang="da-DK" dirty="0"/>
          </a:p>
          <a:p>
            <a:r>
              <a:rPr lang="da-DK" dirty="0" smtClean="0"/>
              <a:t>Metoder:</a:t>
            </a:r>
          </a:p>
          <a:p>
            <a:pPr lvl="1"/>
            <a:r>
              <a:rPr lang="da-DK" dirty="0" smtClean="0"/>
              <a:t>Smart City i øjenhøjde</a:t>
            </a:r>
          </a:p>
          <a:p>
            <a:pPr lvl="1"/>
            <a:r>
              <a:rPr lang="da-DK" dirty="0" smtClean="0"/>
              <a:t>Samskabelse og partnerskaber</a:t>
            </a:r>
          </a:p>
          <a:p>
            <a:pPr lvl="1"/>
            <a:r>
              <a:rPr lang="da-DK" dirty="0" smtClean="0"/>
              <a:t>Systematisk anvendelse af ny teknologi på baggrund af business cases</a:t>
            </a:r>
          </a:p>
          <a:p>
            <a:pPr lvl="1"/>
            <a:r>
              <a:rPr lang="da-DK" dirty="0" smtClean="0"/>
              <a:t>360 grader </a:t>
            </a:r>
            <a:r>
              <a:rPr lang="da-DK" dirty="0" err="1" smtClean="0"/>
              <a:t>resiliens</a:t>
            </a:r>
            <a:endParaRPr lang="da-DK" dirty="0" smtClean="0"/>
          </a:p>
          <a:p>
            <a:endParaRPr lang="da-DK" dirty="0"/>
          </a:p>
        </p:txBody>
      </p:sp>
    </p:spTree>
    <p:extLst>
      <p:ext uri="{BB962C8B-B14F-4D97-AF65-F5344CB8AC3E}">
        <p14:creationId xmlns:p14="http://schemas.microsoft.com/office/powerpoint/2010/main" val="410428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Teknologi og borgere</a:t>
            </a:r>
            <a:endParaRPr lang="da-DK" dirty="0"/>
          </a:p>
        </p:txBody>
      </p:sp>
      <p:sp>
        <p:nvSpPr>
          <p:cNvPr id="3" name="Pladsholder til indhold 2"/>
          <p:cNvSpPr>
            <a:spLocks noGrp="1"/>
          </p:cNvSpPr>
          <p:nvPr>
            <p:ph idx="1"/>
          </p:nvPr>
        </p:nvSpPr>
        <p:spPr/>
        <p:txBody>
          <a:bodyPr/>
          <a:lstStyle/>
          <a:p>
            <a:endParaRPr lang="da-DK" dirty="0"/>
          </a:p>
        </p:txBody>
      </p:sp>
      <p:pic>
        <p:nvPicPr>
          <p:cNvPr id="1026" name="Picture 2" descr="Billedresultat for hernan cortes montez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387" y="1501916"/>
            <a:ext cx="7261225" cy="499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5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ybde">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TM04033923[[fn=Dybde]]</Template>
  <TotalTime>1698</TotalTime>
  <Words>1265</Words>
  <Application>Microsoft Office PowerPoint</Application>
  <PresentationFormat>Widescreen</PresentationFormat>
  <Paragraphs>146</Paragraphs>
  <Slides>11</Slides>
  <Notes>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Corbel</vt:lpstr>
      <vt:lpstr>Dybde</vt:lpstr>
      <vt:lpstr>Smart Cities – teknologi og borgere, styring og liv</vt:lpstr>
      <vt:lpstr>Det teknologiske kvantespring</vt:lpstr>
      <vt:lpstr>Det teknologiske kvantespring</vt:lpstr>
      <vt:lpstr>PowerPoint-præsentation</vt:lpstr>
      <vt:lpstr>Hvad er en Smart City?</vt:lpstr>
      <vt:lpstr>Hvad er en Smart City</vt:lpstr>
      <vt:lpstr>Er det noget nyt?</vt:lpstr>
      <vt:lpstr>Resilient Smart City Vejle</vt:lpstr>
      <vt:lpstr>Teknologi og borgere</vt:lpstr>
      <vt:lpstr>Styring og liv</vt:lpstr>
      <vt:lpstr>4 mest lovende teknologier på den mellemlange bane – fra et byperspektiv</vt:lpstr>
    </vt:vector>
  </TitlesOfParts>
  <Company>Vejle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Johannes Engers Gregersen  Digitalisering &amp; Analyse  Økonomi  Vejle Kommune</dc:creator>
  <cp:lastModifiedBy>Johannes Engers Gregersen  Digitalisering &amp; Analyse  Økonomi  Vejle Kommune</cp:lastModifiedBy>
  <cp:revision>41</cp:revision>
  <dcterms:created xsi:type="dcterms:W3CDTF">2016-10-18T06:48:59Z</dcterms:created>
  <dcterms:modified xsi:type="dcterms:W3CDTF">2016-10-19T11:08:31Z</dcterms:modified>
</cp:coreProperties>
</file>